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357" r:id="rId5"/>
    <p:sldId id="388" r:id="rId6"/>
    <p:sldId id="360" r:id="rId7"/>
    <p:sldId id="389" r:id="rId8"/>
    <p:sldId id="375" r:id="rId9"/>
    <p:sldId id="376" r:id="rId10"/>
    <p:sldId id="377" r:id="rId11"/>
    <p:sldId id="386" r:id="rId12"/>
    <p:sldId id="378" r:id="rId13"/>
    <p:sldId id="379" r:id="rId14"/>
    <p:sldId id="380" r:id="rId15"/>
    <p:sldId id="381" r:id="rId16"/>
    <p:sldId id="382" r:id="rId17"/>
    <p:sldId id="383" r:id="rId18"/>
    <p:sldId id="390" r:id="rId19"/>
    <p:sldId id="385" r:id="rId2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67"/>
  </p:normalViewPr>
  <p:slideViewPr>
    <p:cSldViewPr snapToGrid="0">
      <p:cViewPr varScale="1">
        <p:scale>
          <a:sx n="81" d="100"/>
          <a:sy n="81" d="100"/>
        </p:scale>
        <p:origin x="74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9B8CF-B036-492E-8713-6601413D555B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C651D-C9CD-4F37-9260-DDEC0340A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04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A263F-240D-4DA2-84DA-6B7266DBB2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28864-85FC-44B6-952A-170FC3DF90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5D28E-480F-4606-9C94-180F90077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8377-9AFE-4533-B731-13E8A2BE3C2B}" type="datetimeFigureOut">
              <a:rPr lang="sr-Latn-RS" smtClean="0"/>
              <a:t>19.10.2022.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8DB61-A919-4E66-A8E2-8905C6358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D8C4ED-B3AF-4B02-A8B3-9ADB61FA7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A893-D3CA-4C28-A956-19EABCB34E1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072697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B13E6-6554-459E-AE58-4A9AEB4DC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9416C8-EC4A-4E1E-8161-F6EB505885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6FAB6-0450-476B-9977-8C62C5E86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8377-9AFE-4533-B731-13E8A2BE3C2B}" type="datetimeFigureOut">
              <a:rPr lang="sr-Latn-RS" smtClean="0"/>
              <a:t>19.10.2022.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13EF3-808C-46AE-8452-BC8D4430A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89760-AA67-4107-AEE0-2877E55A8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A893-D3CA-4C28-A956-19EABCB34E1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09747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2D44B7-46EA-4198-8ACC-E6DA429482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5365B6-D965-4753-AB1C-0F5927266A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486E8B-1D73-4C4F-86B1-FEB91771F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8377-9AFE-4533-B731-13E8A2BE3C2B}" type="datetimeFigureOut">
              <a:rPr lang="sr-Latn-RS" smtClean="0"/>
              <a:t>19.10.2022.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2355F-3BFB-46D7-87E4-91F7EDC5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A52C7-E593-4717-8B68-29336A45A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A893-D3CA-4C28-A956-19EABCB34E1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297087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92F8B-0AEC-4EC1-9967-E18FF1F49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D14C4-8313-47B1-9F72-05425AA6D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261F77-0676-4D37-8FCD-5E4D42795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8377-9AFE-4533-B731-13E8A2BE3C2B}" type="datetimeFigureOut">
              <a:rPr lang="sr-Latn-RS" smtClean="0"/>
              <a:t>19.10.2022.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77D22-EBAC-44C6-92B1-192FF9AE1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69F5F3-1D50-4CFE-8598-07C73B642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A893-D3CA-4C28-A956-19EABCB34E1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02355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003FE-7C4A-45E5-B037-B0DA384B9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A3B89-FB45-408D-B223-330A615F4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8D8D0-D38E-4F09-8D14-4CF5BB512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8377-9AFE-4533-B731-13E8A2BE3C2B}" type="datetimeFigureOut">
              <a:rPr lang="sr-Latn-RS" smtClean="0"/>
              <a:t>19.10.2022.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78439E-760F-4E5F-8511-51E116B90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315B2-4766-4C1E-B01B-A6DC504B9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A893-D3CA-4C28-A956-19EABCB34E1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57095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0C5BD-6E30-47ED-B19F-C8E72033D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60780-E734-4D56-954B-1CDE322C43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59FAF6-121E-4FE3-8847-355913BF83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E28F71-5835-4B28-88B2-0D64E1F46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8377-9AFE-4533-B731-13E8A2BE3C2B}" type="datetimeFigureOut">
              <a:rPr lang="sr-Latn-RS" smtClean="0"/>
              <a:t>19.10.2022.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14CA67-6BC8-4E6E-8AAE-F18BEB5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862AA5-4A66-4C7E-8AB6-22F52AF74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A893-D3CA-4C28-A956-19EABCB34E1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48406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AAE80-7528-4B5F-AE4A-1FC1E3B17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2A3665-7971-401D-A519-5BE7AB7D02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59F886-EFA3-4861-958E-D25F09EBA5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15C587-4437-46DB-A10B-1BDDB3D62D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366CE7-37B2-4370-83F5-711DEFF8D1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04C820-1766-4464-9154-A12BAAF1E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8377-9AFE-4533-B731-13E8A2BE3C2B}" type="datetimeFigureOut">
              <a:rPr lang="sr-Latn-RS" smtClean="0"/>
              <a:t>19.10.2022.</a:t>
            </a:fld>
            <a:endParaRPr lang="sr-Latn-R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FF7866-4190-4505-A68E-C896B527D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FE896E-481E-4EB4-99EF-FA3155776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A893-D3CA-4C28-A956-19EABCB34E1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00532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48B0A-56B5-49AA-985B-85F64CBB2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D8E7EE-47A2-4181-9A8A-2192BC684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8377-9AFE-4533-B731-13E8A2BE3C2B}" type="datetimeFigureOut">
              <a:rPr lang="sr-Latn-RS" smtClean="0"/>
              <a:t>19.10.2022.</a:t>
            </a:fld>
            <a:endParaRPr lang="sr-Latn-R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84C25-F2E7-4A83-9B4B-6D16E622D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AF6D-0A0C-425E-9D8B-9510C93C0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A893-D3CA-4C28-A956-19EABCB34E1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228238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092C6B-2731-4945-9D80-EA6012863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8377-9AFE-4533-B731-13E8A2BE3C2B}" type="datetimeFigureOut">
              <a:rPr lang="sr-Latn-RS" smtClean="0"/>
              <a:t>19.10.2022.</a:t>
            </a:fld>
            <a:endParaRPr lang="sr-Latn-R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BBA184-7468-4D0D-9B90-20B5A2633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B30BDA-8010-4812-BBC0-44E253A57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A893-D3CA-4C28-A956-19EABCB34E1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99323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C80D6-A42B-45B2-A53A-AD562C644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54CFF-4DBA-408D-83BD-00090ECF6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DFA90B-EF0C-47C1-92E9-C76CB2B81E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C00A9B-E147-49C6-BAC8-D8F1C493B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8377-9AFE-4533-B731-13E8A2BE3C2B}" type="datetimeFigureOut">
              <a:rPr lang="sr-Latn-RS" smtClean="0"/>
              <a:t>19.10.2022.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998FA4-B792-4F22-B2AF-5CC624759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A9C0D8-181F-4369-8F78-339F965C1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A893-D3CA-4C28-A956-19EABCB34E1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86858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C1748-8618-404A-8051-A191C98B0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E466E1-5B7C-45AC-BD1E-AF5A7825B1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0B7850-19AF-46A4-974B-D829F84D1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190303-E570-46D0-9E5F-B04E4BA2F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8377-9AFE-4533-B731-13E8A2BE3C2B}" type="datetimeFigureOut">
              <a:rPr lang="sr-Latn-RS" smtClean="0"/>
              <a:t>19.10.2022.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0391F2-6A09-4036-9B7E-90A583D2E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08592A-FF67-4FA0-AE86-561856BE1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A893-D3CA-4C28-A956-19EABCB34E1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044360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EF3189-1C77-4E14-A576-525207ED1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071194-F246-4CFF-9910-BEE552B9A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43006C-FCC2-4032-8FF9-A0EB739BFE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D8377-9AFE-4533-B731-13E8A2BE3C2B}" type="datetimeFigureOut">
              <a:rPr lang="sr-Latn-RS" smtClean="0"/>
              <a:t>19.10.2022.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B547E-146F-456C-B71D-569B60DB0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EC1C3-D054-4969-8ECB-519A77A094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8A893-D3CA-4C28-A956-19EABCB34E1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80788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8CBD7-EE5F-419D-BAAA-7B07BB638D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9484" y="2362700"/>
            <a:ext cx="10513032" cy="2435544"/>
          </a:xfrm>
        </p:spPr>
        <p:txBody>
          <a:bodyPr>
            <a:noAutofit/>
          </a:bodyPr>
          <a:lstStyle/>
          <a:p>
            <a:r>
              <a:rPr lang="sr-Cyrl-RS" sz="4000" b="1" dirty="0">
                <a:solidFill>
                  <a:srgbClr val="002060"/>
                </a:solidFill>
              </a:rPr>
              <a:t>ПАРТНЕРСКИ ФОРУМ</a:t>
            </a:r>
            <a:br>
              <a:rPr lang="sr-Cyrl-RS" sz="4000" b="1" dirty="0">
                <a:solidFill>
                  <a:srgbClr val="002060"/>
                </a:solidFill>
              </a:rPr>
            </a:br>
            <a:br>
              <a:rPr lang="sr-Cyrl-RS" sz="3800" b="1" dirty="0">
                <a:solidFill>
                  <a:srgbClr val="002060"/>
                </a:solidFill>
              </a:rPr>
            </a:br>
            <a:r>
              <a:rPr lang="sr-Cyrl-RS" sz="3200" b="1" dirty="0">
                <a:solidFill>
                  <a:srgbClr val="002060"/>
                </a:solidFill>
              </a:rPr>
              <a:t>План развоја општине Велика Плана 2023-2029.</a:t>
            </a:r>
            <a:br>
              <a:rPr lang="sr-Cyrl-RS" sz="3200" b="1" dirty="0">
                <a:solidFill>
                  <a:srgbClr val="002060"/>
                </a:solidFill>
              </a:rPr>
            </a:br>
            <a:r>
              <a:rPr lang="sr-Cyrl-RS" sz="3200" b="1" dirty="0">
                <a:solidFill>
                  <a:srgbClr val="002060"/>
                </a:solidFill>
              </a:rPr>
              <a:t>20. октобар 2022. године</a:t>
            </a:r>
            <a:endParaRPr lang="sr-Latn-RS" sz="3200" b="1" dirty="0">
              <a:solidFill>
                <a:srgbClr val="002060"/>
              </a:solidFill>
            </a:endParaRPr>
          </a:p>
        </p:txBody>
      </p:sp>
      <p:pic>
        <p:nvPicPr>
          <p:cNvPr id="12" name="Picture 11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0762304E-BAF4-4FDA-B75A-F1F52277482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430" y="5627802"/>
            <a:ext cx="8979030" cy="11969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4A1D4C0-BF23-AAFE-F9A1-47218F0006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1554" y="288191"/>
            <a:ext cx="2224836" cy="1906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10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44338" y="679283"/>
            <a:ext cx="95870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b="1" dirty="0"/>
          </a:p>
          <a:p>
            <a:r>
              <a:rPr lang="sr-Latn-RS" b="1" dirty="0"/>
              <a:t>  </a:t>
            </a:r>
            <a:r>
              <a:rPr lang="sr-Cyrl-RS" sz="2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ПРЕГЛЕД И АНАЛИЗА ПОСТОЈЕЋЕГ СТАЊА</a:t>
            </a:r>
            <a:r>
              <a:rPr lang="sr-Latn-R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sr-Latn-RS" dirty="0"/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9539404-CCDE-E360-B7D1-243C098C5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978" y="329939"/>
            <a:ext cx="1472924" cy="1262110"/>
          </a:xfrm>
          <a:prstGeom prst="rect">
            <a:avLst/>
          </a:prstGeom>
        </p:spPr>
      </p:pic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1E6A67A-AC99-1502-283B-641CC298F1E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216" y="5541256"/>
            <a:ext cx="9813302" cy="12749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5F21426-8CE6-4E2C-1175-1B275906F9C4}"/>
              </a:ext>
            </a:extLst>
          </p:cNvPr>
          <p:cNvSpPr txBox="1"/>
          <p:nvPr/>
        </p:nvSpPr>
        <p:spPr>
          <a:xfrm>
            <a:off x="1354319" y="1941393"/>
            <a:ext cx="9294829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1600" b="1" dirty="0">
                <a:solidFill>
                  <a:srgbClr val="002060"/>
                </a:solidFill>
                <a:latin typeface="+mj-lt"/>
              </a:rPr>
              <a:t>Израда детаљнијих анализа–мапирање најзначајнијих аспеката живота и развоја конкретне локалне заједнице:</a:t>
            </a:r>
            <a:br>
              <a:rPr lang="sr-Cyrl-RS" sz="1600" b="1" dirty="0">
                <a:solidFill>
                  <a:srgbClr val="002060"/>
                </a:solidFill>
                <a:latin typeface="+mj-lt"/>
              </a:rPr>
            </a:br>
            <a:br>
              <a:rPr lang="sr-Latn-RS" sz="1600" b="1" dirty="0">
                <a:solidFill>
                  <a:srgbClr val="002060"/>
                </a:solidFill>
                <a:latin typeface="+mj-lt"/>
              </a:rPr>
            </a:br>
            <a:r>
              <a:rPr lang="ru-RU" sz="16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ru-RU" sz="1600" b="1" dirty="0">
                <a:solidFill>
                  <a:srgbClr val="002060"/>
                </a:solidFill>
                <a:latin typeface="+mj-lt"/>
              </a:rPr>
              <a:t>Историјат и гео-стратешки положај ЈЛС</a:t>
            </a:r>
            <a:br>
              <a:rPr lang="ru-RU" sz="1600" b="1" dirty="0">
                <a:solidFill>
                  <a:srgbClr val="002060"/>
                </a:solidFill>
                <a:latin typeface="+mj-lt"/>
              </a:rPr>
            </a:br>
            <a:r>
              <a:rPr lang="ru-RU" sz="16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sr-Cyrl-RS" sz="1600" b="1" dirty="0">
                <a:solidFill>
                  <a:srgbClr val="002060"/>
                </a:solidFill>
                <a:latin typeface="+mj-lt"/>
              </a:rPr>
              <a:t>Демографска анализа</a:t>
            </a:r>
            <a:br>
              <a:rPr lang="sr-Cyrl-RS" sz="1600" b="1" dirty="0">
                <a:solidFill>
                  <a:srgbClr val="002060"/>
                </a:solidFill>
                <a:latin typeface="+mj-lt"/>
              </a:rPr>
            </a:br>
            <a:r>
              <a:rPr lang="ru-RU" sz="16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ru-RU" sz="1600" b="1" dirty="0">
                <a:solidFill>
                  <a:srgbClr val="002060"/>
                </a:solidFill>
                <a:latin typeface="+mj-lt"/>
              </a:rPr>
              <a:t>Организациони и финансијски аспекти ЈЛС</a:t>
            </a:r>
            <a:br>
              <a:rPr lang="ru-RU" sz="1600" b="1" dirty="0">
                <a:solidFill>
                  <a:srgbClr val="002060"/>
                </a:solidFill>
                <a:latin typeface="+mj-lt"/>
              </a:rPr>
            </a:br>
            <a:r>
              <a:rPr lang="ru-RU" sz="16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sr-Cyrl-RS" sz="1600" b="1" dirty="0">
                <a:solidFill>
                  <a:srgbClr val="002060"/>
                </a:solidFill>
                <a:latin typeface="+mj-lt"/>
              </a:rPr>
              <a:t>Кључне анализе по главним областима планирања ЈЛС: урбанизам и просторно планирање; заштита </a:t>
            </a:r>
            <a:r>
              <a:rPr lang="ru-RU" sz="1600" dirty="0">
                <a:solidFill>
                  <a:srgbClr val="002060"/>
                </a:solidFill>
                <a:latin typeface="Wingdings" panose="05000000000000000000" pitchFamily="2" charset="2"/>
              </a:rPr>
              <a:t> </a:t>
            </a:r>
            <a:r>
              <a:rPr lang="sr-Cyrl-RS" sz="1600" b="1" dirty="0">
                <a:solidFill>
                  <a:srgbClr val="002060"/>
                </a:solidFill>
                <a:latin typeface="+mj-lt"/>
              </a:rPr>
              <a:t>животне средине, комунална инфраструктура; саобраћај и управљање ванредним ситуацијама; привреда, туризам, пољопривреда и рурални развој; друштвени развој - образовање, култура, спорт и омладина, социјална и здравствена заштита и итд.</a:t>
            </a:r>
            <a:br>
              <a:rPr lang="sr-Cyrl-RS" sz="1600" b="1" dirty="0">
                <a:solidFill>
                  <a:srgbClr val="002060"/>
                </a:solidFill>
                <a:latin typeface="+mj-lt"/>
              </a:rPr>
            </a:br>
            <a:r>
              <a:rPr lang="ru-RU" sz="16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ru-RU" sz="1600" b="1" dirty="0">
                <a:solidFill>
                  <a:srgbClr val="002060"/>
                </a:solidFill>
                <a:latin typeface="+mj-lt"/>
              </a:rPr>
              <a:t>Анализа локалних финансија</a:t>
            </a:r>
            <a:br>
              <a:rPr lang="ru-RU" sz="1600" b="1" dirty="0">
                <a:solidFill>
                  <a:srgbClr val="002060"/>
                </a:solidFill>
                <a:latin typeface="+mj-lt"/>
              </a:rPr>
            </a:br>
            <a:r>
              <a:rPr lang="ru-RU" sz="16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ru-RU" sz="1600" b="1" dirty="0">
                <a:solidFill>
                  <a:srgbClr val="002060"/>
                </a:solidFill>
                <a:latin typeface="+mj-lt"/>
              </a:rPr>
              <a:t>Анализа родне равноправности</a:t>
            </a:r>
            <a:br>
              <a:rPr lang="ru-RU" sz="1600" b="1" dirty="0">
                <a:solidFill>
                  <a:srgbClr val="002060"/>
                </a:solidFill>
                <a:latin typeface="+mj-lt"/>
              </a:rPr>
            </a:br>
            <a:r>
              <a:rPr lang="ru-RU" sz="16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ru-RU" sz="1600" b="1" dirty="0">
                <a:solidFill>
                  <a:srgbClr val="002060"/>
                </a:solidFill>
                <a:latin typeface="+mj-lt"/>
              </a:rPr>
              <a:t>Финализација анализе –одређивање кључних фактора од утицаја на развој ЈЛС (SWOT анализа) - снага и слабости, прилика и претњи</a:t>
            </a:r>
            <a:endParaRPr lang="sr-Latn-RS" sz="1600" b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94797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44338" y="679283"/>
            <a:ext cx="95870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b="1" dirty="0"/>
          </a:p>
          <a:p>
            <a:r>
              <a:rPr lang="sr-Latn-RS" b="1" dirty="0"/>
              <a:t>  </a:t>
            </a:r>
            <a:r>
              <a:rPr lang="sr-Cyrl-RS" sz="2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ДЕФИНИСАЊЕ ВИЗИЈЕ РАЗВОЈА ЈЛС</a:t>
            </a:r>
            <a:r>
              <a:rPr lang="sr-Latn-R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sr-Latn-RS" dirty="0"/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9539404-CCDE-E360-B7D1-243C098C5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978" y="329939"/>
            <a:ext cx="1472924" cy="1262110"/>
          </a:xfrm>
          <a:prstGeom prst="rect">
            <a:avLst/>
          </a:prstGeom>
        </p:spPr>
      </p:pic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1E6A67A-AC99-1502-283B-641CC298F1E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790" y="5549816"/>
            <a:ext cx="9813302" cy="12749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5F21426-8CE6-4E2C-1175-1B275906F9C4}"/>
              </a:ext>
            </a:extLst>
          </p:cNvPr>
          <p:cNvSpPr txBox="1"/>
          <p:nvPr/>
        </p:nvSpPr>
        <p:spPr>
          <a:xfrm>
            <a:off x="1244338" y="2598287"/>
            <a:ext cx="9294829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ru-RU" sz="1600" b="1" dirty="0">
                <a:solidFill>
                  <a:srgbClr val="002060"/>
                </a:solidFill>
                <a:latin typeface="+mj-lt"/>
              </a:rPr>
              <a:t>Жељено стање, промена коју треба постићи у дугом року (превазилази период важења Плана развоја)</a:t>
            </a:r>
          </a:p>
          <a:p>
            <a:br>
              <a:rPr lang="ru-RU" sz="1600" b="1" dirty="0">
                <a:solidFill>
                  <a:srgbClr val="002060"/>
                </a:solidFill>
                <a:latin typeface="+mj-lt"/>
              </a:rPr>
            </a:br>
            <a:r>
              <a:rPr lang="sr-Cyrl-RS" sz="16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sr-Cyrl-RS" sz="1600" b="1" dirty="0">
                <a:solidFill>
                  <a:srgbClr val="002060"/>
                </a:solidFill>
                <a:latin typeface="+mj-lt"/>
              </a:rPr>
              <a:t>Инспиративно виђење, декларација, изјава</a:t>
            </a:r>
          </a:p>
          <a:p>
            <a:r>
              <a:rPr lang="sr-Cyrl-RS" sz="1600" b="1" dirty="0">
                <a:solidFill>
                  <a:srgbClr val="002060"/>
                </a:solidFill>
                <a:latin typeface="+mj-lt"/>
              </a:rPr>
              <a:t> </a:t>
            </a:r>
            <a:br>
              <a:rPr lang="sr-Cyrl-RS" sz="1600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ru-RU" sz="16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ru-RU" sz="1600" b="1" dirty="0">
                <a:solidFill>
                  <a:srgbClr val="002060"/>
                </a:solidFill>
                <a:latin typeface="+mj-lt"/>
              </a:rPr>
              <a:t>Основни принципи развоја и/или вредности које се желе неговати и/или постићи</a:t>
            </a:r>
          </a:p>
          <a:p>
            <a:br>
              <a:rPr lang="ru-RU" sz="1600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ru-RU" sz="16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ru-RU" sz="1600" b="1" dirty="0">
                <a:solidFill>
                  <a:srgbClr val="002060"/>
                </a:solidFill>
                <a:latin typeface="+mj-lt"/>
              </a:rPr>
              <a:t>Дефинишу Тематске радне групе, Координациони тим  и Партнерски форум</a:t>
            </a:r>
            <a:endParaRPr lang="sr-Latn-RS" sz="1600" b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22558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44338" y="679283"/>
            <a:ext cx="95870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b="1" dirty="0"/>
          </a:p>
          <a:p>
            <a:r>
              <a:rPr lang="sr-Latn-RS" b="1" dirty="0"/>
              <a:t>  </a:t>
            </a:r>
            <a:r>
              <a:rPr lang="sr-Cyrl-RS" sz="2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ДЕФИНИСАЊЕ ПРИОРИТЕТНИХ ЦИЉЕВА</a:t>
            </a:r>
            <a:r>
              <a:rPr lang="sr-Latn-R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sr-Latn-RS" dirty="0"/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9539404-CCDE-E360-B7D1-243C098C5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978" y="329939"/>
            <a:ext cx="1472924" cy="1262110"/>
          </a:xfrm>
          <a:prstGeom prst="rect">
            <a:avLst/>
          </a:prstGeom>
        </p:spPr>
      </p:pic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1E6A67A-AC99-1502-283B-641CC298F1E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790" y="5549816"/>
            <a:ext cx="9813302" cy="12749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5F21426-8CE6-4E2C-1175-1B275906F9C4}"/>
              </a:ext>
            </a:extLst>
          </p:cNvPr>
          <p:cNvSpPr txBox="1"/>
          <p:nvPr/>
        </p:nvSpPr>
        <p:spPr>
          <a:xfrm>
            <a:off x="1244338" y="1941393"/>
            <a:ext cx="9294829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ru-RU" b="1" dirty="0">
                <a:solidFill>
                  <a:srgbClr val="002060"/>
                </a:solidFill>
                <a:latin typeface="+mj-lt"/>
              </a:rPr>
              <a:t>Приоритетни циљ -стање које се намерава постићи до краја важења Плана развоја ЈЛС локалне самоуправе</a:t>
            </a:r>
          </a:p>
          <a:p>
            <a:br>
              <a:rPr lang="ru-RU" b="1" dirty="0">
                <a:solidFill>
                  <a:srgbClr val="002060"/>
                </a:solidFill>
                <a:latin typeface="+mj-lt"/>
              </a:rPr>
            </a:br>
            <a:r>
              <a:rPr lang="ru-RU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sr-Cyrl-RS" b="1" dirty="0">
                <a:solidFill>
                  <a:srgbClr val="002060"/>
                </a:solidFill>
                <a:latin typeface="+mj-lt"/>
              </a:rPr>
              <a:t>Најзначајнији проблеми/питања</a:t>
            </a:r>
          </a:p>
          <a:p>
            <a:br>
              <a:rPr lang="sr-Cyrl-RS" b="1" dirty="0">
                <a:solidFill>
                  <a:srgbClr val="002060"/>
                </a:solidFill>
                <a:latin typeface="+mj-lt"/>
              </a:rPr>
            </a:br>
            <a:r>
              <a:rPr lang="ru-RU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ru-RU" b="1" dirty="0">
                <a:solidFill>
                  <a:srgbClr val="002060"/>
                </a:solidFill>
                <a:latin typeface="+mj-lt"/>
              </a:rPr>
              <a:t>Приоритизација најважнијих питања из надлежности</a:t>
            </a:r>
          </a:p>
          <a:p>
            <a:br>
              <a:rPr lang="ru-RU" b="1" dirty="0">
                <a:solidFill>
                  <a:srgbClr val="002060"/>
                </a:solidFill>
                <a:latin typeface="+mj-lt"/>
              </a:rPr>
            </a:br>
            <a:r>
              <a:rPr lang="ru-RU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ru-RU" b="1" dirty="0">
                <a:solidFill>
                  <a:srgbClr val="002060"/>
                </a:solidFill>
                <a:latin typeface="+mj-lt"/>
              </a:rPr>
              <a:t>Груписање појединих области јавних политика и формулисање развојног правца –највиши елемент стратешког оквира</a:t>
            </a:r>
          </a:p>
          <a:p>
            <a:pPr>
              <a:spcAft>
                <a:spcPts val="600"/>
              </a:spcAft>
            </a:pPr>
            <a:br>
              <a:rPr lang="ru-RU" b="1" dirty="0">
                <a:solidFill>
                  <a:srgbClr val="002060"/>
                </a:solidFill>
                <a:latin typeface="+mj-lt"/>
              </a:rPr>
            </a:br>
            <a:r>
              <a:rPr lang="ru-RU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ru-RU" b="1" dirty="0">
                <a:solidFill>
                  <a:srgbClr val="002060"/>
                </a:solidFill>
                <a:latin typeface="+mj-lt"/>
              </a:rPr>
              <a:t>3-4 приоритетна циља по развојном правцу</a:t>
            </a:r>
            <a:endParaRPr lang="sr-Latn-RS" b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09605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44338" y="679283"/>
            <a:ext cx="95870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b="1" dirty="0"/>
          </a:p>
          <a:p>
            <a:r>
              <a:rPr lang="sr-Latn-RS" b="1" dirty="0"/>
              <a:t>  </a:t>
            </a:r>
            <a:r>
              <a:rPr lang="sr-Cyrl-RS" sz="2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ПОКАЗАТЕЉИ УЧИНКА</a:t>
            </a:r>
            <a:r>
              <a:rPr lang="sr-Latn-R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sr-Latn-RS" dirty="0"/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9539404-CCDE-E360-B7D1-243C098C5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978" y="329939"/>
            <a:ext cx="1472924" cy="1262110"/>
          </a:xfrm>
          <a:prstGeom prst="rect">
            <a:avLst/>
          </a:prstGeom>
        </p:spPr>
      </p:pic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1E6A67A-AC99-1502-283B-641CC298F1E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790" y="5549816"/>
            <a:ext cx="9813302" cy="12749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5F21426-8CE6-4E2C-1175-1B275906F9C4}"/>
              </a:ext>
            </a:extLst>
          </p:cNvPr>
          <p:cNvSpPr txBox="1"/>
          <p:nvPr/>
        </p:nvSpPr>
        <p:spPr>
          <a:xfrm>
            <a:off x="1360603" y="1854004"/>
            <a:ext cx="929482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sr-Cyrl-RS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sr-Cyrl-RS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sr-Cyrl-RS" b="1" dirty="0">
                <a:solidFill>
                  <a:srgbClr val="002060"/>
                </a:solidFill>
                <a:latin typeface="+mj-lt"/>
              </a:rPr>
              <a:t>Квантитативне и/или квалитативне вредности којима се мери ефикасност/или ефективност спровођења Плана развоја</a:t>
            </a:r>
          </a:p>
          <a:p>
            <a:br>
              <a:rPr lang="sr-Cyrl-RS" b="1" dirty="0">
                <a:solidFill>
                  <a:srgbClr val="002060"/>
                </a:solidFill>
                <a:latin typeface="+mj-lt"/>
              </a:rPr>
            </a:br>
            <a:r>
              <a:rPr lang="sr-Cyrl-RS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sr-Cyrl-RS" b="1" dirty="0">
                <a:solidFill>
                  <a:srgbClr val="002060"/>
                </a:solidFill>
                <a:latin typeface="+mj-lt"/>
              </a:rPr>
              <a:t>Показатељи мере успех у остваривању жељене промене између почетног стања и стања након спровођења мера које припадају одговарајућем приоритетном циљу</a:t>
            </a:r>
          </a:p>
          <a:p>
            <a:br>
              <a:rPr lang="sr-Cyrl-RS" b="1" dirty="0">
                <a:solidFill>
                  <a:srgbClr val="002060"/>
                </a:solidFill>
                <a:latin typeface="+mj-lt"/>
              </a:rPr>
            </a:br>
            <a:r>
              <a:rPr lang="sr-Cyrl-RS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sr-Cyrl-RS" b="1" dirty="0">
                <a:solidFill>
                  <a:srgbClr val="002060"/>
                </a:solidFill>
                <a:latin typeface="+mj-lt"/>
              </a:rPr>
              <a:t>За сваки показатељ –утврдити почетне вредности, циљне вредности и изворе провере</a:t>
            </a:r>
          </a:p>
          <a:p>
            <a:br>
              <a:rPr lang="sr-Cyrl-RS" b="1" dirty="0">
                <a:solidFill>
                  <a:srgbClr val="002060"/>
                </a:solidFill>
                <a:latin typeface="+mj-lt"/>
              </a:rPr>
            </a:br>
            <a:r>
              <a:rPr lang="sr-Cyrl-RS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sr-Cyrl-RS" b="1" dirty="0">
                <a:solidFill>
                  <a:srgbClr val="002060"/>
                </a:solidFill>
                <a:latin typeface="+mj-lt"/>
              </a:rPr>
              <a:t>Најбоље користити расположиве податке, на пример показатеље који су доступни у оквиру Завода за статистику и/или Аналитичког сервиса ЈЛС</a:t>
            </a:r>
            <a:br>
              <a:rPr lang="sr-Cyrl-RS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sr-Latn-R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335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44338" y="679283"/>
            <a:ext cx="95870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b="1" dirty="0"/>
          </a:p>
          <a:p>
            <a:r>
              <a:rPr lang="sr-Latn-RS" b="1" dirty="0">
                <a:solidFill>
                  <a:srgbClr val="002060"/>
                </a:solidFill>
              </a:rPr>
              <a:t>  </a:t>
            </a:r>
            <a:r>
              <a:rPr lang="sr-Cyrl-RS" sz="2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ПАРТИЦИПАЦИЈА И КОНСУЛТАТИВНИ ПРИСТУП</a:t>
            </a:r>
            <a:r>
              <a:rPr lang="sr-Latn-R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sr-Latn-RS" dirty="0"/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9539404-CCDE-E360-B7D1-243C098C5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978" y="329939"/>
            <a:ext cx="1472924" cy="1262110"/>
          </a:xfrm>
          <a:prstGeom prst="rect">
            <a:avLst/>
          </a:prstGeom>
        </p:spPr>
      </p:pic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1E6A67A-AC99-1502-283B-641CC298F1E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790" y="5549816"/>
            <a:ext cx="9813302" cy="12749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5F21426-8CE6-4E2C-1175-1B275906F9C4}"/>
              </a:ext>
            </a:extLst>
          </p:cNvPr>
          <p:cNvSpPr txBox="1"/>
          <p:nvPr/>
        </p:nvSpPr>
        <p:spPr>
          <a:xfrm>
            <a:off x="1360603" y="2248943"/>
            <a:ext cx="9294829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+mj-lt"/>
              </a:rPr>
              <a:t>Партиципација свих заинтересованих страна и широк консултативни приступ чине окосницу израде сваког доброг Плана развоја и она се обезбеђује кроз: </a:t>
            </a:r>
          </a:p>
          <a:p>
            <a:endParaRPr lang="ru-RU" sz="1600" b="1" dirty="0">
              <a:solidFill>
                <a:srgbClr val="002060"/>
              </a:solidFill>
              <a:latin typeface="+mj-lt"/>
            </a:endParaRPr>
          </a:p>
          <a:p>
            <a:r>
              <a:rPr lang="sr-Cyrl-RS" sz="16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ru-RU" sz="1600" b="1" dirty="0">
                <a:solidFill>
                  <a:srgbClr val="002060"/>
                </a:solidFill>
                <a:latin typeface="+mj-lt"/>
              </a:rPr>
              <a:t>Координациони тим</a:t>
            </a:r>
            <a:br>
              <a:rPr lang="ru-RU" sz="1600" b="1" dirty="0">
                <a:solidFill>
                  <a:srgbClr val="002060"/>
                </a:solidFill>
                <a:latin typeface="+mj-lt"/>
              </a:rPr>
            </a:br>
            <a:endParaRPr lang="ru-RU" sz="1600" b="1" dirty="0">
              <a:solidFill>
                <a:srgbClr val="002060"/>
              </a:solidFill>
              <a:latin typeface="+mj-lt"/>
            </a:endParaRPr>
          </a:p>
          <a:p>
            <a:r>
              <a:rPr lang="sr-Cyrl-RS" sz="16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ru-RU" sz="1600" b="1" dirty="0">
                <a:solidFill>
                  <a:srgbClr val="002060"/>
                </a:solidFill>
                <a:latin typeface="+mj-lt"/>
              </a:rPr>
              <a:t>ПАРТНЕРСКИ ФОРУМ - Кључно тело за осигурање партиципативности и консултативног карактера процеса израде Плана развоја</a:t>
            </a:r>
            <a:br>
              <a:rPr lang="ru-RU" sz="1600" b="1" dirty="0">
                <a:solidFill>
                  <a:srgbClr val="002060"/>
                </a:solidFill>
                <a:latin typeface="+mj-lt"/>
              </a:rPr>
            </a:br>
            <a:br>
              <a:rPr lang="ru-RU" sz="1600" b="1" dirty="0">
                <a:solidFill>
                  <a:srgbClr val="002060"/>
                </a:solidFill>
                <a:latin typeface="+mj-lt"/>
              </a:rPr>
            </a:br>
            <a:r>
              <a:rPr lang="sr-Cyrl-RS" sz="16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ru-RU" sz="1600" b="1" dirty="0">
                <a:solidFill>
                  <a:srgbClr val="002060"/>
                </a:solidFill>
                <a:latin typeface="+mj-lt"/>
              </a:rPr>
              <a:t>Тематске радне групе</a:t>
            </a:r>
            <a:br>
              <a:rPr lang="ru-RU" sz="1600" b="1" dirty="0">
                <a:solidFill>
                  <a:srgbClr val="002060"/>
                </a:solidFill>
                <a:latin typeface="+mj-lt"/>
              </a:rPr>
            </a:br>
            <a:br>
              <a:rPr lang="ru-RU" sz="1600" b="1" dirty="0">
                <a:solidFill>
                  <a:srgbClr val="002060"/>
                </a:solidFill>
                <a:latin typeface="+mj-lt"/>
              </a:rPr>
            </a:br>
            <a:br>
              <a:rPr lang="ru-RU" sz="1600" b="1" dirty="0">
                <a:solidFill>
                  <a:srgbClr val="002060"/>
                </a:solidFill>
                <a:latin typeface="+mj-lt"/>
              </a:rPr>
            </a:br>
            <a:br>
              <a:rPr lang="ru-RU" sz="1600" b="1" dirty="0">
                <a:solidFill>
                  <a:srgbClr val="002060"/>
                </a:solidFill>
                <a:latin typeface="+mj-lt"/>
              </a:rPr>
            </a:br>
            <a:endParaRPr lang="sr-Latn-RS" sz="16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8A6EDC-3CB8-0D98-4F63-965B91AC7A20}"/>
              </a:ext>
            </a:extLst>
          </p:cNvPr>
          <p:cNvSpPr txBox="1"/>
          <p:nvPr/>
        </p:nvSpPr>
        <p:spPr>
          <a:xfrm>
            <a:off x="1536568" y="4807053"/>
            <a:ext cx="87197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+mj-lt"/>
              </a:rPr>
              <a:t>КЉУЧНА РЕЧ – ЗАИНТЕРЕСОВАНЕ СТРАНЕ</a:t>
            </a:r>
            <a:endParaRPr lang="sr-Latn-RS" sz="1600" dirty="0"/>
          </a:p>
        </p:txBody>
      </p:sp>
    </p:spTree>
    <p:extLst>
      <p:ext uri="{BB962C8B-B14F-4D97-AF65-F5344CB8AC3E}">
        <p14:creationId xmlns:p14="http://schemas.microsoft.com/office/powerpoint/2010/main" val="1852786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44338" y="679283"/>
            <a:ext cx="95870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b="1" dirty="0"/>
          </a:p>
          <a:p>
            <a:r>
              <a:rPr lang="sr-Latn-RS" b="1" dirty="0">
                <a:solidFill>
                  <a:srgbClr val="002060"/>
                </a:solidFill>
              </a:rPr>
              <a:t> </a:t>
            </a:r>
            <a:r>
              <a:rPr lang="sr-Cyrl-RS" sz="2400" b="1" dirty="0">
                <a:solidFill>
                  <a:srgbClr val="002060"/>
                </a:solidFill>
                <a:latin typeface="+mj-lt"/>
              </a:rPr>
              <a:t>АКТИВНОСТИ У ОКВИРУ ПОДРШКЕ ПРОЈЕКТА 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sr-Latn-RS" dirty="0"/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9539404-CCDE-E360-B7D1-243C098C5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978" y="329939"/>
            <a:ext cx="1472924" cy="1262110"/>
          </a:xfrm>
          <a:prstGeom prst="rect">
            <a:avLst/>
          </a:prstGeom>
        </p:spPr>
      </p:pic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1E6A67A-AC99-1502-283B-641CC298F1E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790" y="5549816"/>
            <a:ext cx="9813302" cy="12749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5F21426-8CE6-4E2C-1175-1B275906F9C4}"/>
              </a:ext>
            </a:extLst>
          </p:cNvPr>
          <p:cNvSpPr txBox="1"/>
          <p:nvPr/>
        </p:nvSpPr>
        <p:spPr>
          <a:xfrm>
            <a:off x="1360603" y="2248943"/>
            <a:ext cx="9294829" cy="38318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Cyrl-RS" sz="1600" b="1" dirty="0">
                <a:solidFill>
                  <a:srgbClr val="002060"/>
                </a:solidFill>
                <a:latin typeface="+mj-lt"/>
              </a:rPr>
              <a:t>Припремне активности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Cyrl-RS" sz="1600" b="1" dirty="0">
                <a:solidFill>
                  <a:srgbClr val="002060"/>
                </a:solidFill>
                <a:latin typeface="+mj-lt"/>
              </a:rPr>
              <a:t>Формирање Координационог тима и Тематских радних група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Cyrl-RS" sz="1600" b="1" dirty="0">
                <a:solidFill>
                  <a:srgbClr val="002060"/>
                </a:solidFill>
                <a:latin typeface="+mj-lt"/>
              </a:rPr>
              <a:t>Израда прегледа и анализа постојећег стања у општини Велика Плана </a:t>
            </a:r>
          </a:p>
          <a:p>
            <a:pPr algn="just">
              <a:spcAft>
                <a:spcPts val="600"/>
              </a:spcAft>
            </a:pPr>
            <a:r>
              <a:rPr lang="sr-Cyrl-RS" sz="1600" b="1" dirty="0">
                <a:solidFill>
                  <a:srgbClr val="002060"/>
                </a:solidFill>
                <a:latin typeface="+mj-lt"/>
              </a:rPr>
              <a:t>       (социо-економска анализа, </a:t>
            </a:r>
            <a:r>
              <a:rPr lang="en-GB" sz="1600" b="1" dirty="0">
                <a:solidFill>
                  <a:srgbClr val="002060"/>
                </a:solidFill>
                <a:latin typeface="+mj-lt"/>
              </a:rPr>
              <a:t>SWOT </a:t>
            </a:r>
            <a:r>
              <a:rPr lang="sr-Cyrl-RS" sz="1600" b="1" dirty="0">
                <a:solidFill>
                  <a:srgbClr val="002060"/>
                </a:solidFill>
                <a:latin typeface="+mj-lt"/>
              </a:rPr>
              <a:t>анализа)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Cyrl-RS" sz="1600" b="1" dirty="0">
                <a:solidFill>
                  <a:srgbClr val="002060"/>
                </a:solidFill>
                <a:latin typeface="+mj-lt"/>
              </a:rPr>
              <a:t>Дефинисање визије и циљева Плана развоја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Cyrl-RS" sz="1600" b="1" dirty="0">
                <a:solidFill>
                  <a:srgbClr val="002060"/>
                </a:solidFill>
                <a:latin typeface="+mj-lt"/>
              </a:rPr>
              <a:t>Дефинисање мера за достизање циљева Плана развоја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Cyrl-RS" sz="1600" b="1" dirty="0">
                <a:solidFill>
                  <a:srgbClr val="002060"/>
                </a:solidFill>
                <a:latin typeface="+mj-lt"/>
              </a:rPr>
              <a:t>Промоција и јавна расправа о Предлогу плана развоја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sr-Cyrl-RS" sz="1600" b="1" dirty="0">
                <a:solidFill>
                  <a:srgbClr val="002060"/>
                </a:solidFill>
                <a:latin typeface="+mj-lt"/>
              </a:rPr>
              <a:t>Усвајање Плана развпоја од стране Скупштине општине</a:t>
            </a:r>
          </a:p>
          <a:p>
            <a:br>
              <a:rPr lang="ru-RU" sz="1600" b="1" dirty="0">
                <a:solidFill>
                  <a:srgbClr val="002060"/>
                </a:solidFill>
                <a:latin typeface="+mj-lt"/>
              </a:rPr>
            </a:br>
            <a:br>
              <a:rPr lang="ru-RU" sz="1600" b="1" dirty="0">
                <a:solidFill>
                  <a:srgbClr val="002060"/>
                </a:solidFill>
                <a:latin typeface="+mj-lt"/>
              </a:rPr>
            </a:br>
            <a:br>
              <a:rPr lang="ru-RU" sz="1600" b="1" dirty="0">
                <a:solidFill>
                  <a:srgbClr val="002060"/>
                </a:solidFill>
                <a:latin typeface="+mj-lt"/>
              </a:rPr>
            </a:br>
            <a:br>
              <a:rPr lang="ru-RU" sz="1600" b="1" dirty="0">
                <a:solidFill>
                  <a:srgbClr val="002060"/>
                </a:solidFill>
                <a:latin typeface="+mj-lt"/>
              </a:rPr>
            </a:br>
            <a:endParaRPr lang="sr-Latn-RS" sz="1600" b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40173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44338" y="679283"/>
            <a:ext cx="95870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b="1" dirty="0">
              <a:solidFill>
                <a:srgbClr val="002060"/>
              </a:solidFill>
            </a:endParaRPr>
          </a:p>
          <a:p>
            <a:r>
              <a:rPr lang="sr-Latn-RS" b="1" dirty="0">
                <a:solidFill>
                  <a:srgbClr val="002060"/>
                </a:solidFill>
              </a:rPr>
              <a:t>  </a:t>
            </a:r>
            <a:r>
              <a:rPr lang="sr-Cyrl-RS" sz="2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ПИТАЊА/КОМЕНТАРИ</a:t>
            </a:r>
            <a:r>
              <a:rPr lang="sr-Latn-R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sr-Latn-R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</a:t>
            </a:r>
            <a:r>
              <a:rPr lang="sr-Cyrl-R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</a:t>
            </a:r>
            <a:r>
              <a:rPr lang="sr-Latn-R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</a:t>
            </a:r>
            <a:r>
              <a:rPr lang="sr-Cyrl-R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</a:t>
            </a:r>
            <a:r>
              <a:rPr lang="sr-Latn-R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</a:t>
            </a:r>
            <a:r>
              <a:rPr lang="sr-Cyrl-R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</a:t>
            </a:r>
            <a:r>
              <a:rPr lang="sr-Latn-R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</a:t>
            </a:r>
            <a:endParaRPr lang="en-US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sr-Latn-RS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9539404-CCDE-E360-B7D1-243C098C5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978" y="329939"/>
            <a:ext cx="1472924" cy="1262110"/>
          </a:xfrm>
          <a:prstGeom prst="rect">
            <a:avLst/>
          </a:prstGeom>
        </p:spPr>
      </p:pic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1E6A67A-AC99-1502-283B-641CC298F1E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790" y="5549816"/>
            <a:ext cx="9813302" cy="12749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5F21426-8CE6-4E2C-1175-1B275906F9C4}"/>
              </a:ext>
            </a:extLst>
          </p:cNvPr>
          <p:cNvSpPr txBox="1"/>
          <p:nvPr/>
        </p:nvSpPr>
        <p:spPr>
          <a:xfrm>
            <a:off x="1027521" y="2468487"/>
            <a:ext cx="929482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r-Cyrl-RS" sz="3600" b="1" dirty="0">
                <a:solidFill>
                  <a:srgbClr val="002060"/>
                </a:solidFill>
                <a:latin typeface="+mj-lt"/>
              </a:rPr>
              <a:t>ХВАЛА НА ПАЖЊИ!</a:t>
            </a:r>
          </a:p>
          <a:p>
            <a:pPr algn="ctr"/>
            <a:endParaRPr lang="en-GB" sz="2400" b="1" dirty="0">
              <a:solidFill>
                <a:srgbClr val="002060"/>
              </a:solidFill>
              <a:latin typeface="+mj-lt"/>
            </a:endParaRPr>
          </a:p>
          <a:p>
            <a:pPr algn="ctr"/>
            <a:r>
              <a:rPr lang="sr-Cyrl-RS" sz="2400" b="1" dirty="0">
                <a:solidFill>
                  <a:srgbClr val="002060"/>
                </a:solidFill>
                <a:latin typeface="+mj-lt"/>
              </a:rPr>
              <a:t>Наташа Андрејевић, НАЛЕД</a:t>
            </a:r>
          </a:p>
          <a:p>
            <a:pPr algn="ctr"/>
            <a:r>
              <a:rPr lang="en-GB" sz="2400" b="1" dirty="0">
                <a:solidFill>
                  <a:srgbClr val="002060"/>
                </a:solidFill>
                <a:latin typeface="+mj-lt"/>
              </a:rPr>
              <a:t>natassa1984@gmail.com</a:t>
            </a:r>
            <a:br>
              <a:rPr lang="sr-Cyrl-RS" sz="2400" b="1" dirty="0">
                <a:solidFill>
                  <a:srgbClr val="002060"/>
                </a:solidFill>
                <a:latin typeface="+mj-lt"/>
              </a:rPr>
            </a:br>
            <a:endParaRPr lang="sr-Cyrl-RS" sz="2400" b="1" dirty="0">
              <a:solidFill>
                <a:srgbClr val="002060"/>
              </a:solidFill>
              <a:latin typeface="+mj-lt"/>
            </a:endParaRPr>
          </a:p>
          <a:p>
            <a:pPr algn="ctr"/>
            <a:endParaRPr lang="sr-Latn-RS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289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0603" y="1778566"/>
            <a:ext cx="9319966" cy="3676982"/>
          </a:xfrm>
        </p:spPr>
        <p:txBody>
          <a:bodyPr>
            <a:noAutofit/>
          </a:bodyPr>
          <a:lstStyle/>
          <a:p>
            <a:pPr algn="l">
              <a:spcAft>
                <a:spcPts val="600"/>
              </a:spcAft>
            </a:pPr>
            <a:br>
              <a:rPr lang="sr-Cyrl-RS" sz="16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r-Cyrl-RS" sz="16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ru-RU" sz="1600" b="1" dirty="0">
                <a:solidFill>
                  <a:srgbClr val="002060"/>
                </a:solidFill>
              </a:rPr>
              <a:t>Израда Плана развоја општине Велика плана финансира се из средстава Немачко – српске развојне сарадње у оквиру пројекта „Подршка реформи јавне управе у процесу приступања Европској унији“ који спроводи GIZ. Пружање подршке при изради Плана развоја реализују Национална алијанса за локални економски развој и Балкански центар за регулаторну реформу, у сарадњи са Републичким секретаријатом за јавне политике</a:t>
            </a:r>
            <a:br>
              <a:rPr lang="sr-Cyrl-RS" sz="16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r-Cyrl-RS" sz="16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r-Cyrl-RS" sz="16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ru-RU" sz="1600" b="1" dirty="0">
                <a:solidFill>
                  <a:srgbClr val="002060"/>
                </a:solidFill>
              </a:rPr>
              <a:t>Циљ пројекта је унапређење процеса планирања у локалним самоуправама у Републици Србији и подизање капацитета ЈЛС за припрему докумената јавних политика </a:t>
            </a:r>
            <a:br>
              <a:rPr lang="sr-Cyrl-RS" sz="16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r-Cyrl-RS" sz="16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r-Cyrl-RS" sz="16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ru-RU" sz="1600" b="1" dirty="0">
                <a:solidFill>
                  <a:srgbClr val="002060"/>
                </a:solidFill>
              </a:rPr>
              <a:t>Пројекат се реализује у периоду од  јуна 2022. до априла 2023.године</a:t>
            </a:r>
            <a:br>
              <a:rPr lang="ru-RU" sz="1600" b="1" dirty="0">
                <a:solidFill>
                  <a:srgbClr val="002060"/>
                </a:solidFill>
              </a:rPr>
            </a:br>
            <a:br>
              <a:rPr lang="ru-RU" sz="1600" b="1" dirty="0">
                <a:solidFill>
                  <a:srgbClr val="002060"/>
                </a:solidFill>
              </a:rPr>
            </a:br>
            <a:r>
              <a:rPr lang="sr-Cyrl-RS" sz="16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ru-RU" sz="1600" b="1" dirty="0">
                <a:solidFill>
                  <a:srgbClr val="002060"/>
                </a:solidFill>
              </a:rPr>
              <a:t>Циљне групе су запослени у ЈЛС који су задужени за локални развој, као и представници цивилног друштва, приватног сектора и шире локалне заједнице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 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sr-Cyrl-RS" sz="16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ru-RU" sz="1600" b="1" dirty="0">
                <a:solidFill>
                  <a:srgbClr val="002060"/>
                </a:solidFill>
              </a:rPr>
              <a:t>Крајњи корисници су десет (10) градова и општина, као и њихови грађани који ће имати користи од унапређеног планирања и услуга које пружају локалне самоуправе</a:t>
            </a:r>
            <a:endParaRPr lang="en-US" sz="16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44338" y="679283"/>
            <a:ext cx="958705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b="1" dirty="0"/>
          </a:p>
          <a:p>
            <a:r>
              <a:rPr lang="sr-Latn-RS" b="1" dirty="0"/>
              <a:t>  </a:t>
            </a:r>
            <a:r>
              <a:rPr lang="sr-Cyrl-RS" sz="2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ОСНОВНЕ ИНФОРМАЦИЈЕ О ПРОЈЕКТУ</a:t>
            </a: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sr-Latn-R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9539404-CCDE-E360-B7D1-243C098C5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978" y="329939"/>
            <a:ext cx="1472924" cy="1262110"/>
          </a:xfrm>
          <a:prstGeom prst="rect">
            <a:avLst/>
          </a:prstGeom>
        </p:spPr>
      </p:pic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1E6A67A-AC99-1502-283B-641CC298F1E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790" y="5549816"/>
            <a:ext cx="9813302" cy="1274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062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0603" y="2058243"/>
            <a:ext cx="9587059" cy="2897443"/>
          </a:xfrm>
        </p:spPr>
        <p:txBody>
          <a:bodyPr>
            <a:noAutofit/>
          </a:bodyPr>
          <a:lstStyle/>
          <a:p>
            <a:pPr algn="l"/>
            <a:br>
              <a:rPr lang="sr-Cyrl-RS" sz="2000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r-Cyrl-RS" sz="20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r-Cyrl-RS" sz="20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sr-Latn-RS" sz="20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Информисање заинтересованих страна о почетку процеса израде</a:t>
            </a:r>
            <a:r>
              <a:rPr lang="sr-Cyrl-RS" sz="20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Плана развоја општине Велика плана</a:t>
            </a:r>
            <a:br>
              <a:rPr lang="sr-Cyrl-RS" sz="20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r-Cyrl-RS" sz="20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r-Cyrl-RS" sz="20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sr-Latn-RS" sz="20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Укључивање свих релевантних актера у процес израде</a:t>
            </a:r>
            <a:br>
              <a:rPr lang="sr-Cyrl-RS" sz="20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r-Latn-RS" sz="20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r-Cyrl-RS" sz="20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sr-Latn-RS" sz="20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bg-BG" sz="20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редстав</a:t>
            </a:r>
            <a:r>
              <a:rPr lang="sr-Latn-RS" sz="20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љање</a:t>
            </a:r>
            <a:r>
              <a:rPr lang="bg-BG" sz="20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основн</a:t>
            </a:r>
            <a:r>
              <a:rPr lang="sr-Latn-RS" sz="20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их</a:t>
            </a:r>
            <a:r>
              <a:rPr lang="bg-BG" sz="20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корак</a:t>
            </a:r>
            <a:r>
              <a:rPr lang="sr-Latn-RS" sz="20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bg-BG" sz="20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у процесу </a:t>
            </a:r>
            <a:r>
              <a:rPr lang="sr-Latn-RS" sz="20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израде </a:t>
            </a:r>
            <a:r>
              <a:rPr lang="sr-Cyrl-RS" sz="20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Плана развоја </a:t>
            </a:r>
            <a:r>
              <a:rPr lang="sr-Latn-RS" sz="20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bg-BG" sz="20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како да се</a:t>
            </a:r>
            <a:r>
              <a:rPr lang="sr-Latn-RS" sz="20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они</a:t>
            </a:r>
            <a:r>
              <a:rPr lang="bg-BG" sz="20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остваре</a:t>
            </a:r>
            <a:br>
              <a:rPr lang="sr-Latn-RS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44338" y="679283"/>
            <a:ext cx="95870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b="1" dirty="0"/>
          </a:p>
          <a:p>
            <a:r>
              <a:rPr lang="sr-Latn-RS" b="1" dirty="0"/>
              <a:t> </a:t>
            </a:r>
            <a:r>
              <a:rPr lang="sr-Cyrl-RS" sz="2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ЦИЉ САСТАНКА</a:t>
            </a:r>
            <a:r>
              <a:rPr lang="sr-Latn-R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sr-Latn-RS" dirty="0"/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9539404-CCDE-E360-B7D1-243C098C5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978" y="329939"/>
            <a:ext cx="1472924" cy="1262110"/>
          </a:xfrm>
          <a:prstGeom prst="rect">
            <a:avLst/>
          </a:prstGeom>
        </p:spPr>
      </p:pic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1E6A67A-AC99-1502-283B-641CC298F1E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790" y="5549816"/>
            <a:ext cx="9813302" cy="1274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374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2470" y="2036190"/>
            <a:ext cx="9587059" cy="3311911"/>
          </a:xfrm>
        </p:spPr>
        <p:txBody>
          <a:bodyPr>
            <a:noAutofit/>
          </a:bodyPr>
          <a:lstStyle/>
          <a:p>
            <a:pPr algn="l"/>
            <a:br>
              <a:rPr lang="sr-Cyrl-RS" sz="1800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r-Cyrl-RS" sz="18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r-Cyrl-RS" sz="18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sr-Cyrl-RS" sz="1800" b="1" dirty="0">
                <a:solidFill>
                  <a:srgbClr val="002060"/>
                </a:solidFill>
                <a:ea typeface="Calibri" panose="020F0502020204030204" pitchFamily="34" charset="0"/>
              </a:rPr>
              <a:t>У</a:t>
            </a:r>
            <a:r>
              <a:rPr lang="sr-Cyrl-RS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свајањем </a:t>
            </a:r>
            <a:r>
              <a:rPr lang="ru-RU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Закона о планском систему </a:t>
            </a:r>
            <a:r>
              <a:rPr lang="sr-Cyrl-RS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2018. године,  али и </a:t>
            </a:r>
            <a:r>
              <a:rPr lang="ru-RU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пратећих Уредби</a:t>
            </a:r>
            <a:r>
              <a:rPr lang="sr-Cyrl-RS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 предвиђених Законом успостављен је плански систем у Републици Србији, чиме је постављена основа за </a:t>
            </a:r>
            <a:r>
              <a:rPr lang="ru-RU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управљање системом јавних политика</a:t>
            </a:r>
            <a:r>
              <a:rPr lang="sr-Cyrl-RS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, уведено </a:t>
            </a:r>
            <a:r>
              <a:rPr lang="ru-RU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средњорочно планирање, </a:t>
            </a:r>
            <a:r>
              <a:rPr lang="sr-Cyrl-RS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дефинисана </a:t>
            </a:r>
            <a:r>
              <a:rPr lang="ru-RU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врст</a:t>
            </a:r>
            <a:r>
              <a:rPr lang="sr-Cyrl-RS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а</a:t>
            </a:r>
            <a:r>
              <a:rPr lang="ru-RU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 и садржина планских докумената које у складу са својим надлежностима </a:t>
            </a:r>
            <a:r>
              <a:rPr lang="sr-Cyrl-RS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учесници у планском систему </a:t>
            </a:r>
            <a:r>
              <a:rPr lang="ru-RU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предлажу, усвајају и спроводе</a:t>
            </a:r>
            <a:r>
              <a:rPr lang="sr-Cyrl-RS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.</a:t>
            </a:r>
            <a:br>
              <a:rPr lang="sr-Cyrl-RS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</a:br>
            <a:br>
              <a:rPr lang="sr-Cyrl-RS" sz="1800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</a:br>
            <a:r>
              <a:rPr lang="sr-Cyrl-RS" sz="18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sr-Cyrl-RS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Додатно је дефинисана и </a:t>
            </a:r>
            <a:r>
              <a:rPr lang="ru-RU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међусобна усклађеност планских докумената на свим нивоим власти, </a:t>
            </a:r>
            <a:r>
              <a:rPr lang="sr-Cyrl-RS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као и </a:t>
            </a:r>
            <a:r>
              <a:rPr lang="ru-RU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поступак утврђивања и спровођења јавних политика </a:t>
            </a:r>
            <a:r>
              <a:rPr lang="sr-Cyrl-RS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али </a:t>
            </a:r>
            <a:r>
              <a:rPr lang="ru-RU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и обавеза извештавања о спровођењу планских докумената</a:t>
            </a:r>
            <a:r>
              <a:rPr lang="sr-Cyrl-RS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. </a:t>
            </a:r>
            <a:br>
              <a:rPr lang="sr-Cyrl-RS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</a:br>
            <a:br>
              <a:rPr lang="sr-Cyrl-RS" sz="1800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</a:br>
            <a:r>
              <a:rPr lang="sr-Cyrl-RS" sz="18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sr-Cyrl-RS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Закон је дефинисао јединице локалне самоуправе као учеснике у планском систему и</a:t>
            </a:r>
            <a:r>
              <a:rPr lang="ru-RU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 предви</a:t>
            </a:r>
            <a:r>
              <a:rPr lang="sr-Cyrl-RS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део њихову </a:t>
            </a:r>
            <a:r>
              <a:rPr lang="ru-RU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обавезу да усвоје планове развоја и </a:t>
            </a:r>
            <a:r>
              <a:rPr lang="sr-Cyrl-RS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средњорочне планове</a:t>
            </a:r>
            <a:r>
              <a:rPr lang="sr-Latn-RS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.</a:t>
            </a:r>
            <a:br>
              <a:rPr lang="sr-Latn-RS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44338" y="679283"/>
            <a:ext cx="95870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b="1" dirty="0"/>
          </a:p>
          <a:p>
            <a:r>
              <a:rPr lang="sr-Latn-RS" b="1" dirty="0"/>
              <a:t> </a:t>
            </a:r>
            <a:r>
              <a:rPr lang="sr-Cyrl-RS" sz="2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ЗАКОН О ПЛАНСКОМ СИСТЕМУ</a:t>
            </a:r>
            <a:r>
              <a:rPr lang="sr-Latn-R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sr-Latn-RS" dirty="0"/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9539404-CCDE-E360-B7D1-243C098C5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978" y="329939"/>
            <a:ext cx="1472924" cy="1262110"/>
          </a:xfrm>
          <a:prstGeom prst="rect">
            <a:avLst/>
          </a:prstGeom>
        </p:spPr>
      </p:pic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1E6A67A-AC99-1502-283B-641CC298F1E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790" y="5549816"/>
            <a:ext cx="9813302" cy="1274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365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44338" y="679283"/>
            <a:ext cx="95870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b="1" dirty="0"/>
          </a:p>
          <a:p>
            <a:r>
              <a:rPr lang="sr-Latn-RS" b="1" dirty="0"/>
              <a:t> </a:t>
            </a:r>
            <a:r>
              <a:rPr lang="sr-Cyrl-RS" sz="2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ПЛАН РАЗВОЈА ЈЛС</a:t>
            </a:r>
            <a:r>
              <a:rPr lang="sr-Latn-R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sr-Latn-RS" dirty="0"/>
          </a:p>
          <a:p>
            <a:endParaRPr lang="sr-Cyrl-R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9539404-CCDE-E360-B7D1-243C098C5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978" y="329939"/>
            <a:ext cx="1472924" cy="1262110"/>
          </a:xfrm>
          <a:prstGeom prst="rect">
            <a:avLst/>
          </a:prstGeom>
        </p:spPr>
      </p:pic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1E6A67A-AC99-1502-283B-641CC298F1E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790" y="5549816"/>
            <a:ext cx="9813302" cy="12749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AEBB3C2-589F-63E0-412B-C38BE376D648}"/>
              </a:ext>
            </a:extLst>
          </p:cNvPr>
          <p:cNvSpPr txBox="1"/>
          <p:nvPr/>
        </p:nvSpPr>
        <p:spPr>
          <a:xfrm>
            <a:off x="1244338" y="2135029"/>
            <a:ext cx="9548564" cy="367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Cyrl-RS" altLang="en-US" sz="1600" b="1" dirty="0">
                <a:solidFill>
                  <a:srgbClr val="002060"/>
                </a:solidFill>
                <a:latin typeface="+mj-lt"/>
              </a:rPr>
              <a:t>План развоја ЈЛС је дугорочни документ развојног планирања који се доноси за период од најмање 7 година и </a:t>
            </a:r>
            <a:r>
              <a:rPr lang="sr-Cyrl-CS" altLang="en-US" sz="1600" b="1" dirty="0">
                <a:solidFill>
                  <a:srgbClr val="002060"/>
                </a:solidFill>
                <a:latin typeface="+mj-lt"/>
              </a:rPr>
              <a:t>који </a:t>
            </a:r>
            <a:r>
              <a:rPr lang="sr-Cyrl-RS" altLang="en-US" sz="1600" b="1" dirty="0">
                <a:solidFill>
                  <a:srgbClr val="002060"/>
                </a:solidFill>
                <a:latin typeface="+mj-lt"/>
              </a:rPr>
              <a:t>усваја Скупштина ЈЛС...на предлог надлежног извршног органа ЈЛС... док је Законом предвиђено извештавање на годишњем и трогодишњем нивоу, када се извештај подноси Скупштини </a:t>
            </a:r>
            <a:r>
              <a:rPr lang="sr-Cyrl-CS" altLang="en-US" sz="1600" b="1" dirty="0">
                <a:solidFill>
                  <a:srgbClr val="002060"/>
                </a:solidFill>
                <a:latin typeface="+mj-lt"/>
              </a:rPr>
              <a:t>ЈЛС </a:t>
            </a:r>
            <a:r>
              <a:rPr lang="sr-Cyrl-RS" altLang="en-US" sz="1600" b="1" dirty="0">
                <a:solidFill>
                  <a:srgbClr val="002060"/>
                </a:solidFill>
                <a:latin typeface="+mj-lt"/>
              </a:rPr>
              <a:t>на усвајање.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r-Cyrl-RS" sz="1600" b="1" dirty="0">
                <a:solidFill>
                  <a:srgbClr val="002060"/>
                </a:solidFill>
                <a:latin typeface="+mj-lt"/>
              </a:rPr>
              <a:t>Обавезан за све ЈЛС</a:t>
            </a:r>
            <a:endParaRPr lang="ru-RU" sz="1600" b="1" dirty="0">
              <a:solidFill>
                <a:srgbClr val="002060"/>
              </a:solidFill>
              <a:latin typeface="+mj-lt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+mj-lt"/>
              </a:rPr>
              <a:t>Хијерархијски највиши документ ЈЛС са којим се усклађују сви други документи ЈЛС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+mj-lt"/>
              </a:rPr>
              <a:t>Мора бити усклађен са смерницама, циљевима и задацима који проистичу из Плана развоја РС и Просторним планом РС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+mj-lt"/>
              </a:rPr>
              <a:t>У оквирима надлежности ЈЛС - у складу са Уставом, Законом о ЛС, Статутом ЛС </a:t>
            </a:r>
            <a:endParaRPr lang="ru-RU" sz="1600" b="1" dirty="0">
              <a:solidFill>
                <a:srgbClr val="00206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План развоја општине Велика Плана за период 2023–2029. године је кључни стратешко-плански документ општине који треба да подстакне будући раст и развој целокупне локалне заједнице</a:t>
            </a:r>
            <a:r>
              <a:rPr lang="sr-Latn-RS" sz="1600" b="1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r-Cyrl-RS" sz="1600" b="1" dirty="0">
              <a:solidFill>
                <a:srgbClr val="00206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br>
              <a:rPr lang="sr-Cyrl-RS" altLang="en-US" sz="1600" dirty="0">
                <a:solidFill>
                  <a:srgbClr val="002060"/>
                </a:solidFill>
              </a:rPr>
            </a:br>
            <a:endParaRPr lang="sr-Latn-RS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800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44338" y="679283"/>
            <a:ext cx="95870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b="1" dirty="0"/>
          </a:p>
          <a:p>
            <a:r>
              <a:rPr lang="sr-Latn-RS" b="1" dirty="0"/>
              <a:t>  </a:t>
            </a:r>
            <a:r>
              <a:rPr lang="sr-Cyrl-RS" sz="2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ВЕЗА СА ЦИЉЕВИМА ОДРЖИВОГ РАЗВОЈА</a:t>
            </a:r>
            <a:r>
              <a:rPr lang="sr-Latn-R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sr-Latn-RS" dirty="0"/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9539404-CCDE-E360-B7D1-243C098C5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978" y="329939"/>
            <a:ext cx="1472924" cy="1262110"/>
          </a:xfrm>
          <a:prstGeom prst="rect">
            <a:avLst/>
          </a:prstGeom>
        </p:spPr>
      </p:pic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1E6A67A-AC99-1502-283B-641CC298F1E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790" y="5549816"/>
            <a:ext cx="9813302" cy="1274922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41041681-C7AA-C643-19FC-2CB0772800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054" y="1838322"/>
            <a:ext cx="8329386" cy="3711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3751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44338" y="679283"/>
            <a:ext cx="95870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b="1" dirty="0"/>
          </a:p>
          <a:p>
            <a:r>
              <a:rPr lang="sr-Latn-RS" b="1" dirty="0">
                <a:solidFill>
                  <a:srgbClr val="002060"/>
                </a:solidFill>
                <a:latin typeface="+mj-lt"/>
              </a:rPr>
              <a:t>  </a:t>
            </a:r>
            <a:r>
              <a:rPr lang="sr-Cyrl-RS" sz="2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ПРОЦЕС ИЗРАДЕ ПЛАНА РАЗВОЈА</a:t>
            </a:r>
            <a:r>
              <a:rPr lang="sr-Latn-R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sr-Latn-RS" dirty="0"/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9539404-CCDE-E360-B7D1-243C098C5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978" y="329939"/>
            <a:ext cx="1472924" cy="1262110"/>
          </a:xfrm>
          <a:prstGeom prst="rect">
            <a:avLst/>
          </a:prstGeom>
        </p:spPr>
      </p:pic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1E6A67A-AC99-1502-283B-641CC298F1E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790" y="5549816"/>
            <a:ext cx="9813302" cy="1274922"/>
          </a:xfrm>
          <a:prstGeom prst="rect">
            <a:avLst/>
          </a:prstGeom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2FEFDCDB-786C-2804-DBBE-63BC941F72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569" y="1941393"/>
            <a:ext cx="6966409" cy="3380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8092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44338" y="679283"/>
            <a:ext cx="95870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b="1" dirty="0"/>
          </a:p>
          <a:p>
            <a:r>
              <a:rPr lang="sr-Latn-RS" b="1" dirty="0"/>
              <a:t>  </a:t>
            </a:r>
            <a:r>
              <a:rPr lang="sr-Cyrl-RS" sz="2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ПРИПРЕМНА ФАЗА И ОРГАНИЗАЦИЈА ПРОЦЕСА</a:t>
            </a:r>
            <a:r>
              <a:rPr lang="sr-Latn-R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sr-Latn-RS" dirty="0"/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9539404-CCDE-E360-B7D1-243C098C5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978" y="329939"/>
            <a:ext cx="1472924" cy="1262110"/>
          </a:xfrm>
          <a:prstGeom prst="rect">
            <a:avLst/>
          </a:prstGeom>
        </p:spPr>
      </p:pic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1E6A67A-AC99-1502-283B-641CC298F1E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790" y="5549816"/>
            <a:ext cx="9813302" cy="127492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3059F71-7A64-DD2A-07A4-ECE94B38B2AE}"/>
              </a:ext>
            </a:extLst>
          </p:cNvPr>
          <p:cNvSpPr txBox="1"/>
          <p:nvPr/>
        </p:nvSpPr>
        <p:spPr>
          <a:xfrm>
            <a:off x="1244338" y="2111604"/>
            <a:ext cx="981330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18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sr-Cyrl-RS" b="1" dirty="0">
                <a:solidFill>
                  <a:srgbClr val="002060"/>
                </a:solidFill>
                <a:latin typeface="+mj-lt"/>
              </a:rPr>
              <a:t>Доношење Одлуке о почетку процеса израде Плана развоја</a:t>
            </a:r>
          </a:p>
          <a:p>
            <a:endParaRPr lang="sr-Cyrl-RS" b="1" dirty="0">
              <a:solidFill>
                <a:srgbClr val="002060"/>
              </a:solidFill>
              <a:latin typeface="+mj-lt"/>
            </a:endParaRPr>
          </a:p>
          <a:p>
            <a:r>
              <a:rPr lang="sr-Cyrl-RS" sz="18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sr-Cyrl-RS" b="1" dirty="0">
                <a:solidFill>
                  <a:srgbClr val="002060"/>
                </a:solidFill>
                <a:latin typeface="+mj-lt"/>
              </a:rPr>
              <a:t>Формирање Координационог тима</a:t>
            </a:r>
          </a:p>
          <a:p>
            <a:endParaRPr lang="sr-Cyrl-RS" b="1" dirty="0">
              <a:solidFill>
                <a:srgbClr val="002060"/>
              </a:solidFill>
              <a:latin typeface="+mj-lt"/>
            </a:endParaRPr>
          </a:p>
          <a:p>
            <a:r>
              <a:rPr lang="sr-Cyrl-RS" sz="18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sr-Cyrl-RS" b="1" dirty="0">
                <a:solidFill>
                  <a:srgbClr val="002060"/>
                </a:solidFill>
                <a:latin typeface="+mj-lt"/>
              </a:rPr>
              <a:t>Анализа заинтересованих страна - </a:t>
            </a:r>
            <a:r>
              <a:rPr lang="ru-RU" sz="1800" b="1" dirty="0">
                <a:solidFill>
                  <a:srgbClr val="002060"/>
                </a:solidFill>
                <a:latin typeface="+mj-lt"/>
              </a:rPr>
              <a:t>одредити које ће организације, групе, физичка и правна лица бити укључене у Партнерски форум...како бисмо обезбедили широку партиципацију и власништво над целим процесом, кредибилитет и подршку</a:t>
            </a:r>
          </a:p>
          <a:p>
            <a:endParaRPr lang="sr-Latn-RS" b="1" dirty="0">
              <a:solidFill>
                <a:srgbClr val="002060"/>
              </a:solidFill>
              <a:latin typeface="+mj-lt"/>
            </a:endParaRPr>
          </a:p>
          <a:p>
            <a:r>
              <a:rPr lang="sr-Cyrl-RS" sz="18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sr-Cyrl-RS" b="1" dirty="0">
                <a:solidFill>
                  <a:srgbClr val="002060"/>
                </a:solidFill>
                <a:latin typeface="+mj-lt"/>
              </a:rPr>
              <a:t>Формирање Тематских радних група</a:t>
            </a:r>
          </a:p>
        </p:txBody>
      </p:sp>
    </p:spTree>
    <p:extLst>
      <p:ext uri="{BB962C8B-B14F-4D97-AF65-F5344CB8AC3E}">
        <p14:creationId xmlns:p14="http://schemas.microsoft.com/office/powerpoint/2010/main" val="3817263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44338" y="679283"/>
            <a:ext cx="95870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b="1" dirty="0"/>
          </a:p>
          <a:p>
            <a:r>
              <a:rPr lang="sr-Latn-RS" b="1" dirty="0">
                <a:solidFill>
                  <a:srgbClr val="002060"/>
                </a:solidFill>
                <a:latin typeface="+mj-lt"/>
              </a:rPr>
              <a:t>  </a:t>
            </a:r>
            <a:r>
              <a:rPr lang="sr-Cyrl-RS" sz="2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ОСНОВНИ ЕЛЕМЕНТИ ПЛАНА РАЗВОЈА</a:t>
            </a:r>
            <a:r>
              <a:rPr lang="sr-Latn-R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sr-Latn-RS" dirty="0"/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9539404-CCDE-E360-B7D1-243C098C5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978" y="329939"/>
            <a:ext cx="1472924" cy="1262110"/>
          </a:xfrm>
          <a:prstGeom prst="rect">
            <a:avLst/>
          </a:prstGeom>
        </p:spPr>
      </p:pic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1E6A67A-AC99-1502-283B-641CC298F1E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790" y="5549816"/>
            <a:ext cx="9813302" cy="12749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5F21426-8CE6-4E2C-1175-1B275906F9C4}"/>
              </a:ext>
            </a:extLst>
          </p:cNvPr>
          <p:cNvSpPr txBox="1"/>
          <p:nvPr/>
        </p:nvSpPr>
        <p:spPr>
          <a:xfrm>
            <a:off x="1395166" y="2415694"/>
            <a:ext cx="929482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1800" b="1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Према </a:t>
            </a:r>
            <a:r>
              <a:rPr lang="ru-RU" sz="1800" b="1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Закону о планском систему Републике Србије, </a:t>
            </a:r>
            <a:r>
              <a:rPr lang="ru-RU" sz="1800" b="1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основни елементи плана развоја су: </a:t>
            </a:r>
          </a:p>
          <a:p>
            <a:br>
              <a:rPr lang="sr-Latn-RS" sz="1800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r-Cyrl-RS" sz="18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sr-Cyrl-RS" b="1" dirty="0">
                <a:solidFill>
                  <a:srgbClr val="002060"/>
                </a:solidFill>
                <a:latin typeface="+mj-lt"/>
              </a:rPr>
              <a:t>преглед и </a:t>
            </a:r>
            <a:r>
              <a:rPr lang="ru-RU" sz="1800" b="1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анализа постојећег стања </a:t>
            </a:r>
            <a:br>
              <a:rPr lang="sr-Latn-RS" sz="1800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r-Cyrl-RS" sz="18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ru-RU" sz="1800" b="1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визија</a:t>
            </a:r>
            <a:br>
              <a:rPr lang="sr-Latn-RS" sz="1800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r-Cyrl-RS" sz="18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ru-RU" sz="1800" b="1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приоритетни циљеви </a:t>
            </a:r>
            <a:br>
              <a:rPr lang="sr-Latn-RS" sz="1800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r-Cyrl-RS" sz="1800" dirty="0">
                <a:solidFill>
                  <a:srgbClr val="002060"/>
                </a:solidFill>
                <a:latin typeface="Wingdings" panose="05000000000000000000" pitchFamily="2" charset="2"/>
              </a:rPr>
              <a:t> </a:t>
            </a:r>
            <a:r>
              <a:rPr lang="ru-RU" sz="1800" b="1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преглед мера којима се достижу предложени циљеви, са краћим описом</a:t>
            </a:r>
            <a:endParaRPr lang="sr-Latn-RS" b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85045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1A336CCEFF214494797E5BB79162B8" ma:contentTypeVersion="8" ma:contentTypeDescription="Create a new document." ma:contentTypeScope="" ma:versionID="d5edb5055f77febd18eba16b25c91d9c">
  <xsd:schema xmlns:xsd="http://www.w3.org/2001/XMLSchema" xmlns:xs="http://www.w3.org/2001/XMLSchema" xmlns:p="http://schemas.microsoft.com/office/2006/metadata/properties" xmlns:ns2="63dd2753-8875-4d2e-8ba6-fd14822bbc7a" targetNamespace="http://schemas.microsoft.com/office/2006/metadata/properties" ma:root="true" ma:fieldsID="e3f8525f662c1e43433c1488c6fea32d" ns2:_="">
    <xsd:import namespace="63dd2753-8875-4d2e-8ba6-fd14822bbc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dd2753-8875-4d2e-8ba6-fd14822bbc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D23E52-3F70-459C-95E4-A59F2D0ED3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dd2753-8875-4d2e-8ba6-fd14822bbc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2CEC97D-ED10-4641-8565-03CA8D3499BE}">
  <ds:schemaRefs>
    <ds:schemaRef ds:uri="http://schemas.microsoft.com/office/infopath/2007/PartnerControls"/>
    <ds:schemaRef ds:uri="http://schemas.openxmlformats.org/package/2006/metadata/core-properties"/>
    <ds:schemaRef ds:uri="63dd2753-8875-4d2e-8ba6-fd14822bbc7a"/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F3C051AF-C2F9-4D36-8F4E-A5B370C36C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1553</TotalTime>
  <Words>1196</Words>
  <Application>Microsoft Office PowerPoint</Application>
  <PresentationFormat>Widescreen</PresentationFormat>
  <Paragraphs>82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ПАРТНЕРСКИ ФОРУМ  План развоја општине Велика Плана 2023-2029. 20. октобар 2022. године</vt:lpstr>
      <vt:lpstr>  Израда Плана развоја општине Велика плана финансира се из средстава Немачко – српске развојне сарадње у оквиру пројекта „Подршка реформи јавне управе у процесу приступања Европској унији“ који спроводи GIZ. Пружање подршке при изради Плана развоја реализују Национална алијанса за локални економски развој и Балкански центар за регулаторну реформу, у сарадњи са Републичким секретаријатом за јавне политике   Циљ пројекта је унапређење процеса планирања у локалним самоуправама у Републици Србији и подизање капацитета ЈЛС за припрему докумената јавних политика    Пројекат се реализује у периоду од  јуна 2022. до априла 2023.године   Циљне групе су запослени у ЈЛС који су задужени за локални развој, као и представници цивилног друштва, приватног сектора и шире локалне заједнице    Крајњи корисници су десет (10) градова и општина, као и њихови грађани који ће имати користи од унапређеног планирања и услуга које пружају локалне самоуправе</vt:lpstr>
      <vt:lpstr>   Информисање заинтересованих страна о почетку процеса израде Плана развоја општине Велика плана   Укључивање свих релевантних актера у процес израде   Представљање основних корака у процесу израде Плана развоја и како да се они остваре </vt:lpstr>
      <vt:lpstr>   Усвајањем Закона о планском систему 2018. године,  али и пратећих Уредби предвиђених Законом успостављен је плански систем у Републици Србији, чиме је постављена основа за управљање системом јавних политика, уведено средњорочно планирање, дефинисана врста и садржина планских докумената које у складу са својим надлежностима учесници у планском систему предлажу, усвајају и спроводе.   Додатно је дефинисана и међусобна усклађеност планских докумената на свим нивоим власти, као и поступак утврђивања и спровођења јавних политика али и обавеза извештавања о спровођењу планских докумената.    Закон је дефинисао јединице локалне самоуправе као учеснике у планском систему и предвидео њихову обавезу да усвоје планове развоја и средњорочне планове.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Zeljko Krnetic</dc:creator>
  <cp:lastModifiedBy>Natasa Andrejevic</cp:lastModifiedBy>
  <cp:revision>42</cp:revision>
  <dcterms:created xsi:type="dcterms:W3CDTF">2020-12-15T13:44:17Z</dcterms:created>
  <dcterms:modified xsi:type="dcterms:W3CDTF">2022-10-19T21:47:14Z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0x010100B61A336CCEFF214494797E5BB79162B8</vt:lpwstr>
  </property>
</Properties>
</file>